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8"/>
  </p:notesMasterIdLst>
  <p:sldIdLst>
    <p:sldId id="256" r:id="rId2"/>
    <p:sldId id="257" r:id="rId3"/>
    <p:sldId id="258" r:id="rId4"/>
    <p:sldId id="274" r:id="rId5"/>
    <p:sldId id="268" r:id="rId6"/>
    <p:sldId id="262" r:id="rId7"/>
    <p:sldId id="267" r:id="rId8"/>
    <p:sldId id="261" r:id="rId9"/>
    <p:sldId id="264" r:id="rId10"/>
    <p:sldId id="260" r:id="rId11"/>
    <p:sldId id="265" r:id="rId12"/>
    <p:sldId id="266" r:id="rId13"/>
    <p:sldId id="270" r:id="rId14"/>
    <p:sldId id="271" r:id="rId15"/>
    <p:sldId id="272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6DE5B-AF3F-4A9C-A3D4-D9B184B178E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F5C15-0B1A-4CED-B808-69FB06CC0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5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6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1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0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9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9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2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3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60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6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CE59A-B452-4E93-897E-1B3AAB49D24C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B829F-62CE-4D78-AF12-0BD1400A31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6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782243"/>
          </a:xfrm>
          <a:prstGeom prst="rect">
            <a:avLst/>
          </a:prstGeom>
          <a:solidFill>
            <a:srgbClr val="2B5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73405" y="559446"/>
            <a:ext cx="10445190" cy="663345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Halo crystal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22" y="62329"/>
            <a:ext cx="1895740" cy="1657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9316" y="4637313"/>
            <a:ext cx="4152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HTML &amp; CSS</a:t>
            </a:r>
          </a:p>
          <a:p>
            <a:endParaRPr lang="en-US" altLang="ko-KR" sz="2800" dirty="0"/>
          </a:p>
          <a:p>
            <a:r>
              <a:rPr lang="ko-KR" altLang="en-US" sz="2800" dirty="0" err="1" smtClean="0"/>
              <a:t>최민기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황세웅</a:t>
            </a:r>
            <a:r>
              <a:rPr lang="ko-KR" altLang="en-US" sz="2800" dirty="0" smtClean="0"/>
              <a:t> 김승기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88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8" y="1328500"/>
            <a:ext cx="6411935" cy="1925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604063" y="959168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Color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869553" y="95916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Logo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20" y="1350941"/>
            <a:ext cx="2178231" cy="19045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068" y="3422898"/>
            <a:ext cx="1399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Font Style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04063" y="3922433"/>
            <a:ext cx="41215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‘Lora font’ , ‘ </a:t>
            </a:r>
            <a:r>
              <a:rPr lang="ko-KR" altLang="en-US" sz="1300" dirty="0" err="1" smtClean="0"/>
              <a:t>맑은고딕</a:t>
            </a:r>
            <a:r>
              <a:rPr lang="ko-KR" altLang="en-US" sz="1300" dirty="0" smtClean="0"/>
              <a:t> ’</a:t>
            </a:r>
            <a:endParaRPr lang="en-US" altLang="ko-KR" sz="13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12192000" cy="895325"/>
            <a:chOff x="0" y="1"/>
            <a:chExt cx="12192000" cy="895325"/>
          </a:xfrm>
        </p:grpSpPr>
        <p:sp>
          <p:nvSpPr>
            <p:cNvPr id="11" name="직사각형 10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Mood Board</a:t>
              </a:r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9065" y="4507797"/>
            <a:ext cx="11500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현대사회에 많이 사용되는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가지 색상 중 지속가능경영에 많이 사용되고 있는 초록색과 맑고 순수함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행복과 신뢰를 상징하는 파란색을 함께 섞어 색상을 </a:t>
            </a:r>
            <a:r>
              <a:rPr lang="ko-KR" altLang="en-US" sz="1600" dirty="0" err="1" smtClean="0"/>
              <a:t>파스텔톤화</a:t>
            </a:r>
            <a:r>
              <a:rPr lang="ko-KR" altLang="en-US" sz="1600" dirty="0" smtClean="0"/>
              <a:t> 하여 선택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누구나 알아 볼 수 있는 보석 모양을 </a:t>
            </a:r>
            <a:r>
              <a:rPr lang="ko-KR" altLang="en-US" sz="1600" dirty="0" err="1" smtClean="0"/>
              <a:t>메인으로</a:t>
            </a:r>
            <a:r>
              <a:rPr lang="ko-KR" altLang="en-US" sz="1600" dirty="0" smtClean="0"/>
              <a:t> 하여 그에 브랜드네임을 약자로 하여 단순하고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브랜드컬러를 배경색으로 하여 </a:t>
            </a:r>
            <a:r>
              <a:rPr lang="ko-KR" altLang="en-US" sz="1600" dirty="0" err="1" smtClean="0"/>
              <a:t>만듬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보석에 걸 맞게 고급스러움과 귀품을 살리기 위하여 </a:t>
            </a:r>
            <a:r>
              <a:rPr lang="en-US" altLang="ko-KR" sz="1600" dirty="0" smtClean="0"/>
              <a:t>Lora font</a:t>
            </a:r>
            <a:r>
              <a:rPr lang="ko-KR" altLang="en-US" sz="1600" dirty="0" smtClean="0"/>
              <a:t>를 사용하고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기본 </a:t>
            </a:r>
            <a:r>
              <a:rPr lang="en-US" altLang="ko-KR" sz="1600" dirty="0" smtClean="0"/>
              <a:t>font</a:t>
            </a:r>
            <a:r>
              <a:rPr lang="ko-KR" altLang="en-US" sz="1600" dirty="0" smtClean="0"/>
              <a:t>로는 </a:t>
            </a:r>
            <a:r>
              <a:rPr lang="ko-KR" altLang="en-US" sz="1600" dirty="0" err="1" smtClean="0"/>
              <a:t>맑은고딕을</a:t>
            </a:r>
            <a:r>
              <a:rPr lang="ko-KR" altLang="en-US" sz="1600" dirty="0" smtClean="0"/>
              <a:t> 사용하여 누구나 </a:t>
            </a:r>
            <a:r>
              <a:rPr lang="ko-KR" altLang="en-US" sz="1600" dirty="0" err="1" smtClean="0"/>
              <a:t>알아볼수있는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font</a:t>
            </a:r>
            <a:r>
              <a:rPr lang="ko-KR" altLang="en-US" sz="1600" dirty="0" smtClean="0"/>
              <a:t>를 사용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5139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5" name="직사각형 4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최종 디자인</a:t>
              </a:r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55998" y="11381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84625" y="1115884"/>
            <a:ext cx="9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모바일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35" y="1115884"/>
            <a:ext cx="1243431" cy="538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56" y="1138171"/>
            <a:ext cx="2899054" cy="538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2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6" name="직사각형 5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디자인 의도</a:t>
              </a:r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3" y="1421018"/>
            <a:ext cx="7716995" cy="370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63" y="3021046"/>
            <a:ext cx="7716995" cy="336475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074659" y="1281398"/>
            <a:ext cx="4105468" cy="1477328"/>
            <a:chOff x="8074659" y="1281398"/>
            <a:chExt cx="4105468" cy="1477328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8074659" y="1791206"/>
              <a:ext cx="634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09139" y="1281398"/>
              <a:ext cx="34709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트렌드에 맞게 간단하면서도 누구나 알아볼 수 있도록 제작하였고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모바일이용자를 고려하여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제품이 극대화 될 수 있도록 </a:t>
              </a:r>
              <a:r>
                <a:rPr lang="ko-KR" altLang="en-US" dirty="0" err="1" smtClean="0"/>
                <a:t>반응형으로</a:t>
              </a:r>
              <a:r>
                <a:rPr lang="ko-KR" altLang="en-US" dirty="0" smtClean="0"/>
                <a:t> 제작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2" y="1889150"/>
            <a:ext cx="4553585" cy="34086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7984463" y="4612161"/>
            <a:ext cx="634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18943" y="4150496"/>
            <a:ext cx="3470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 방문 시 메인 이미지로 시각화하여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고객의 시선을 사로 잡을 수 있도록 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5362" y="100271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Navbar</a:t>
            </a:r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86154" y="257406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ConA</a:t>
            </a:r>
            <a:r>
              <a:rPr lang="en-US" altLang="ko-KR" dirty="0" smtClean="0"/>
              <a:t> -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81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2" y="1418254"/>
            <a:ext cx="5076071" cy="486254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6" name="직사각형 5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디자인 의도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40106" y="107071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ConB</a:t>
            </a:r>
            <a:r>
              <a:rPr lang="en-US" altLang="ko-KR" dirty="0" smtClean="0"/>
              <a:t> -</a:t>
            </a:r>
            <a:endParaRPr lang="en-US" altLang="ko-KR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27779" y="3321427"/>
            <a:ext cx="95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9058" y="2783627"/>
            <a:ext cx="5230149" cy="120032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제품에 시선이 집중 될 수 있도록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전체적으로 화이트 색상으로 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제품에만 시선이 갈 수 있도록 제작하였고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BEST ITEM</a:t>
            </a:r>
            <a:r>
              <a:rPr lang="ko-KR" altLang="en-US" dirty="0" smtClean="0"/>
              <a:t>을 보여 전체적인 사이트 분위기와 제품 </a:t>
            </a:r>
            <a:r>
              <a:rPr lang="en-US" altLang="ko-KR" dirty="0" smtClean="0"/>
              <a:t>quality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느낄 수 있도록 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24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873" y="0"/>
            <a:ext cx="12192000" cy="873530"/>
          </a:xfrm>
          <a:prstGeom prst="rect">
            <a:avLst/>
          </a:prstGeom>
          <a:solidFill>
            <a:srgbClr val="2B5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286894" y="13351"/>
            <a:ext cx="6343996" cy="88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smtClean="0"/>
              <a:t>디자인 의도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5" y="1474235"/>
            <a:ext cx="7671680" cy="2457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5" y="4716973"/>
            <a:ext cx="7671680" cy="1743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8523" y="100011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ConC</a:t>
            </a:r>
            <a:r>
              <a:rPr lang="en-US" altLang="ko-KR" dirty="0" smtClean="0"/>
              <a:t> -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3498523" y="4347641"/>
            <a:ext cx="125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Footer -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940351" y="2798913"/>
            <a:ext cx="531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8008776" y="5479909"/>
            <a:ext cx="531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40621" y="2425959"/>
            <a:ext cx="353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슬라이드를 넣어 전체적인 홈페이지 고급 스러움을 느낄 수 있도록 제작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472196" y="5018244"/>
            <a:ext cx="353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 이용 시 필요한 정보만 넣어 여러 메뉴를 확인해 보지 않아도 찾을 수 있도록 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3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1873" y="0"/>
            <a:ext cx="12192000" cy="873530"/>
          </a:xfrm>
          <a:prstGeom prst="rect">
            <a:avLst/>
          </a:prstGeom>
          <a:solidFill>
            <a:srgbClr val="2B5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286894" y="13351"/>
            <a:ext cx="6343996" cy="88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 smtClean="0"/>
              <a:t>화면캡처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58" y="1284778"/>
            <a:ext cx="3246485" cy="52559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62" y="2562629"/>
            <a:ext cx="4592522" cy="37633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2" y="1197668"/>
            <a:ext cx="4553586" cy="3701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62" y="1755517"/>
            <a:ext cx="4553586" cy="3252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853" y="1404129"/>
            <a:ext cx="3490279" cy="22826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5362" y="21932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마크업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92679" y="89448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95853" y="101300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javascript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9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5" name="직사각형 4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체크 리스트</a:t>
              </a:r>
              <a:endParaRPr lang="ko-KR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4866" y="1388533"/>
            <a:ext cx="11319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복잡하지 않는 페이지 구성 </a:t>
            </a:r>
            <a:r>
              <a:rPr lang="en-US" altLang="ko-KR" dirty="0" smtClean="0"/>
              <a:t> –&gt; </a:t>
            </a:r>
            <a:r>
              <a:rPr lang="ko-KR" altLang="en-US" dirty="0" smtClean="0"/>
              <a:t>누구나 알아 볼 수 있도록 제작하였음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편안함을 느낄 수 있는 컬러 </a:t>
            </a:r>
            <a:r>
              <a:rPr lang="en-US" altLang="ko-KR" dirty="0"/>
              <a:t>–&gt; </a:t>
            </a:r>
            <a:r>
              <a:rPr lang="ko-KR" altLang="en-US" dirty="0" smtClean="0"/>
              <a:t>실제 사용자가 사용하면서 피드백이 필요함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고급스러운 분위기 연출 </a:t>
            </a:r>
            <a:r>
              <a:rPr lang="en-US" altLang="ko-KR" dirty="0" smtClean="0"/>
              <a:t>–&gt; </a:t>
            </a:r>
            <a:r>
              <a:rPr lang="ko-KR" altLang="en-US" dirty="0" smtClean="0"/>
              <a:t>필요에 맞게 고급스러운 분위기 연출 하였음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SNS </a:t>
            </a:r>
            <a:r>
              <a:rPr lang="ko-KR" altLang="en-US" dirty="0" smtClean="0"/>
              <a:t>연동 홍보 효과 </a:t>
            </a:r>
            <a:r>
              <a:rPr lang="en-US" altLang="ko-KR" dirty="0" smtClean="0"/>
              <a:t>–&gt; SNS</a:t>
            </a:r>
            <a:r>
              <a:rPr lang="ko-KR" altLang="en-US" dirty="0" smtClean="0"/>
              <a:t>연동하여 홍보효과 극대화 하였음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언제 어디서나 사용 가능 </a:t>
            </a:r>
            <a:r>
              <a:rPr lang="en-US" altLang="ko-KR" dirty="0" smtClean="0"/>
              <a:t>–&gt; </a:t>
            </a:r>
            <a:r>
              <a:rPr lang="ko-KR" altLang="en-US" dirty="0" err="1" smtClean="0"/>
              <a:t>반응형으로</a:t>
            </a:r>
            <a:r>
              <a:rPr lang="ko-KR" altLang="en-US" dirty="0" smtClean="0"/>
              <a:t> 제작하여 사용 가능성 높임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27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 rot="467021">
            <a:off x="3467023" y="1378017"/>
            <a:ext cx="5340353" cy="2487174"/>
            <a:chOff x="5774895" y="1545515"/>
            <a:chExt cx="4680000" cy="200213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895" y="1545515"/>
              <a:ext cx="4680000" cy="20021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7705122" y="1570579"/>
              <a:ext cx="516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반지</a:t>
              </a:r>
              <a:endParaRPr lang="en-US" altLang="ko-KR" sz="1000" dirty="0" smtClean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" y="1132581"/>
            <a:ext cx="2518739" cy="4736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3" name="그룹 22"/>
          <p:cNvGrpSpPr/>
          <p:nvPr/>
        </p:nvGrpSpPr>
        <p:grpSpPr>
          <a:xfrm>
            <a:off x="398659" y="3392617"/>
            <a:ext cx="6993089" cy="2943472"/>
            <a:chOff x="349760" y="3169331"/>
            <a:chExt cx="6993089" cy="29434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760" y="3169331"/>
              <a:ext cx="6993089" cy="29434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2290764" y="399207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목걸이</a:t>
              </a:r>
              <a:endParaRPr lang="ko-KR" altLang="en-US" sz="10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 rot="21139445">
            <a:off x="5795448" y="2783346"/>
            <a:ext cx="5972054" cy="3124111"/>
            <a:chOff x="528499" y="1553555"/>
            <a:chExt cx="4680000" cy="200989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99" y="1553555"/>
              <a:ext cx="4680000" cy="20098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2290764" y="1567577"/>
              <a:ext cx="14214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커플링</a:t>
              </a:r>
              <a:endParaRPr lang="ko-KR" altLang="en-US" sz="10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1"/>
            <a:ext cx="12192000" cy="895325"/>
            <a:chOff x="0" y="1"/>
            <a:chExt cx="12192000" cy="895325"/>
          </a:xfrm>
        </p:grpSpPr>
        <p:sp>
          <p:nvSpPr>
            <p:cNvPr id="14" name="직사각형 13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데이터 </a:t>
              </a:r>
              <a:r>
                <a:rPr lang="en-US" altLang="ko-KR" dirty="0" smtClean="0"/>
                <a:t>&amp; </a:t>
              </a:r>
              <a:r>
                <a:rPr lang="ko-KR" altLang="en-US" dirty="0" smtClean="0"/>
                <a:t>트렌드 분석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03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035">
            <a:off x="7708761" y="3218517"/>
            <a:ext cx="4021979" cy="260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99" y="2826083"/>
            <a:ext cx="3273648" cy="362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4539">
            <a:off x="855968" y="2924721"/>
            <a:ext cx="2806119" cy="3575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45916" y="1042525"/>
            <a:ext cx="10872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데이터 기반 모바일 사용자 증가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리오프닝</a:t>
            </a:r>
            <a:r>
              <a:rPr lang="ko-KR" altLang="en-US" sz="1600" dirty="0" smtClean="0"/>
              <a:t> 속 여름 다가오며 수요 증가 각종 온라인 플랫폼 매출 성장 눈길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여성의 취향을 저격하며 올해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월까지 매출이 전년 동기 대비 </a:t>
            </a:r>
            <a:r>
              <a:rPr lang="en-US" altLang="ko-KR" sz="1600" dirty="0" smtClean="0"/>
              <a:t>83%</a:t>
            </a:r>
            <a:r>
              <a:rPr lang="ko-KR" altLang="en-US" sz="1600" dirty="0" smtClean="0"/>
              <a:t>증가 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같은 기간 온라인 판매는 </a:t>
            </a:r>
            <a:r>
              <a:rPr lang="en-US" altLang="ko-KR" sz="1600" dirty="0" smtClean="0"/>
              <a:t>90% </a:t>
            </a:r>
            <a:r>
              <a:rPr lang="ko-KR" altLang="en-US" sz="1600" dirty="0" smtClean="0"/>
              <a:t>성장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코로나</a:t>
            </a:r>
            <a:r>
              <a:rPr lang="en-US" altLang="ko-KR" sz="1600" dirty="0" smtClean="0"/>
              <a:t>19</a:t>
            </a:r>
            <a:r>
              <a:rPr lang="ko-KR" altLang="en-US" sz="1600" dirty="0" smtClean="0"/>
              <a:t>로 인해 가속화되는 디지털 마케팅 변화 속에서 기업들은 발빠르게 마케팅 플랫폼 변화 기술 데이터 활용으로 고객 가치관 변화에 중점</a:t>
            </a:r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044845" y="6420490"/>
            <a:ext cx="1147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ko-KR" altLang="en-US" sz="900" dirty="0" err="1" smtClean="0"/>
              <a:t>주얼리신문</a:t>
            </a:r>
            <a:endParaRPr lang="ko-KR" altLang="en-US" sz="900" dirty="0"/>
          </a:p>
        </p:txBody>
      </p:sp>
      <p:sp>
        <p:nvSpPr>
          <p:cNvPr id="12" name="직사각형 11"/>
          <p:cNvSpPr/>
          <p:nvPr/>
        </p:nvSpPr>
        <p:spPr>
          <a:xfrm>
            <a:off x="0" y="1"/>
            <a:ext cx="12192000" cy="873530"/>
          </a:xfrm>
          <a:prstGeom prst="rect">
            <a:avLst/>
          </a:prstGeom>
          <a:solidFill>
            <a:srgbClr val="2B5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98767" y="13352"/>
            <a:ext cx="6343996" cy="88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smtClean="0"/>
              <a:t>데이터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트렌드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93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12192000" cy="895325"/>
            <a:chOff x="0" y="1"/>
            <a:chExt cx="12192000" cy="895325"/>
          </a:xfrm>
        </p:grpSpPr>
        <p:sp>
          <p:nvSpPr>
            <p:cNvPr id="5" name="직사각형 4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브레인 </a:t>
              </a:r>
              <a:r>
                <a:rPr lang="ko-KR" altLang="en-US" dirty="0" err="1" smtClean="0"/>
                <a:t>스토밍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18" y="1770611"/>
            <a:ext cx="6096000" cy="40649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218" y="1770611"/>
            <a:ext cx="57357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주요 제안</a:t>
            </a:r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복잡하지 않은 페이지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편안함을 느낄 수 있는 컬러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고급스러운 분위기 연출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0218" y="3100647"/>
            <a:ext cx="5735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결과</a:t>
            </a:r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SNS </a:t>
            </a:r>
            <a:r>
              <a:rPr lang="ko-KR" altLang="en-US" dirty="0" smtClean="0"/>
              <a:t>연동으로 홍보 효과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0218" y="4191092"/>
            <a:ext cx="5486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실행 방안</a:t>
            </a:r>
            <a:endParaRPr lang="en-US" altLang="ko-KR" sz="2000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4</a:t>
            </a:r>
            <a:r>
              <a:rPr lang="ko-KR" altLang="en-US" dirty="0" smtClean="0"/>
              <a:t>일 이내 사이트 디자인 컨셉트 회의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각각 정보 수집 후 모여서 결정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36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"/>
            <a:ext cx="12192000" cy="895325"/>
            <a:chOff x="0" y="1"/>
            <a:chExt cx="12192000" cy="895325"/>
          </a:xfrm>
        </p:grpSpPr>
        <p:sp>
          <p:nvSpPr>
            <p:cNvPr id="5" name="직사각형 4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사용자 정의 및 리서치</a:t>
              </a:r>
              <a:endParaRPr lang="ko-KR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0575" y="1662545"/>
            <a:ext cx="89803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나이를 불문하고 여성을 주 고객으로 하여 제작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인터넷 정보를 토대로 모바일 이용자가 많아 </a:t>
            </a:r>
            <a:r>
              <a:rPr lang="ko-KR" altLang="en-US" dirty="0" err="1" smtClean="0"/>
              <a:t>반응형도</a:t>
            </a:r>
            <a:r>
              <a:rPr lang="ko-KR" altLang="en-US" dirty="0" smtClean="0"/>
              <a:t> 고려하여 제작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언제 어디서나 사용 가능하도록 제작하여</a:t>
            </a:r>
            <a:r>
              <a:rPr lang="en-US" altLang="ko-KR" dirty="0"/>
              <a:t>, </a:t>
            </a:r>
            <a:r>
              <a:rPr lang="ko-KR" altLang="en-US" dirty="0"/>
              <a:t>편리성</a:t>
            </a:r>
            <a:r>
              <a:rPr lang="en-US" altLang="ko-KR" dirty="0"/>
              <a:t>, </a:t>
            </a:r>
            <a:r>
              <a:rPr lang="ko-KR" altLang="en-US" dirty="0"/>
              <a:t>신속성을 </a:t>
            </a:r>
            <a:r>
              <a:rPr lang="ko-KR" altLang="en-US" dirty="0" smtClean="0"/>
              <a:t>높일 수 있는 기대효과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8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9" y="1788302"/>
            <a:ext cx="2909845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그룹 6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8" name="직사각형 7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페르소나 도출</a:t>
              </a:r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18712" y="1027941"/>
            <a:ext cx="5561044" cy="53553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이름 </a:t>
            </a:r>
            <a:r>
              <a:rPr lang="en-US" altLang="ko-KR"/>
              <a:t>: </a:t>
            </a:r>
            <a:r>
              <a:rPr lang="ko-KR" altLang="en-US"/>
              <a:t>권지용</a:t>
            </a:r>
          </a:p>
          <a:p>
            <a:r>
              <a:rPr lang="ko-KR" altLang="en-US"/>
              <a:t>나이 </a:t>
            </a:r>
            <a:r>
              <a:rPr lang="en-US" altLang="ko-KR"/>
              <a:t>: 35</a:t>
            </a:r>
            <a:r>
              <a:rPr lang="ko-KR" altLang="en-US"/>
              <a:t>살</a:t>
            </a:r>
          </a:p>
          <a:p>
            <a:r>
              <a:rPr lang="ko-KR" altLang="en-US"/>
              <a:t>취미 </a:t>
            </a:r>
            <a:r>
              <a:rPr lang="en-US" altLang="ko-KR"/>
              <a:t>: </a:t>
            </a:r>
            <a:r>
              <a:rPr lang="ko-KR" altLang="en-US"/>
              <a:t>랩 </a:t>
            </a:r>
            <a:r>
              <a:rPr lang="en-US" altLang="ko-KR"/>
              <a:t>&amp; </a:t>
            </a:r>
            <a:r>
              <a:rPr lang="ko-KR" altLang="en-US"/>
              <a:t>음악감상</a:t>
            </a:r>
          </a:p>
          <a:p>
            <a:r>
              <a:rPr lang="ko-KR" altLang="en-US"/>
              <a:t>특기 </a:t>
            </a:r>
            <a:r>
              <a:rPr lang="en-US" altLang="ko-KR"/>
              <a:t>: </a:t>
            </a:r>
            <a:r>
              <a:rPr lang="ko-KR" altLang="en-US"/>
              <a:t>작곡</a:t>
            </a:r>
            <a:r>
              <a:rPr lang="en-US" altLang="ko-KR"/>
              <a:t>&amp;</a:t>
            </a:r>
            <a:r>
              <a:rPr lang="ko-KR" altLang="en-US"/>
              <a:t>작사</a:t>
            </a:r>
          </a:p>
          <a:p>
            <a:r>
              <a:rPr lang="ko-KR" altLang="en-US"/>
              <a:t>직업 </a:t>
            </a:r>
            <a:r>
              <a:rPr lang="en-US" altLang="ko-KR"/>
              <a:t>: </a:t>
            </a:r>
            <a:r>
              <a:rPr lang="ko-KR" altLang="en-US"/>
              <a:t>가수</a:t>
            </a:r>
          </a:p>
          <a:p>
            <a:r>
              <a:rPr lang="ko-KR" altLang="en-US"/>
              <a:t>주요 관심 사항</a:t>
            </a:r>
            <a:r>
              <a:rPr lang="en-US" altLang="ko-KR"/>
              <a:t>: </a:t>
            </a:r>
            <a:r>
              <a:rPr lang="ko-KR" altLang="en-US"/>
              <a:t>패션 </a:t>
            </a:r>
            <a:r>
              <a:rPr lang="en-US" altLang="ko-KR"/>
              <a:t>&amp; </a:t>
            </a:r>
            <a:r>
              <a:rPr lang="ko-KR" altLang="en-US"/>
              <a:t>액세서리</a:t>
            </a:r>
          </a:p>
          <a:p>
            <a:endParaRPr lang="ko-KR" altLang="en-US"/>
          </a:p>
          <a:p>
            <a:r>
              <a:rPr lang="ko-KR" altLang="en-US"/>
              <a:t>권지용씨는 세계에서 인기 많은 가수 입니다</a:t>
            </a:r>
            <a:r>
              <a:rPr lang="en-US" altLang="ko-KR"/>
              <a:t>. </a:t>
            </a:r>
            <a:r>
              <a:rPr lang="ko-KR" altLang="en-US"/>
              <a:t>그는 최근 </a:t>
            </a:r>
            <a:r>
              <a:rPr lang="en-US" altLang="ko-KR"/>
              <a:t>3</a:t>
            </a:r>
            <a:r>
              <a:rPr lang="ko-KR" altLang="en-US"/>
              <a:t>년동안 만난 여자친구와 결혼을 앞두고 있습니다</a:t>
            </a:r>
            <a:r>
              <a:rPr lang="en-US" altLang="ko-KR"/>
              <a:t>. </a:t>
            </a:r>
            <a:r>
              <a:rPr lang="ko-KR" altLang="en-US"/>
              <a:t>집에서 나가는걸 귀찮아하고 스케줄이 없을때는 하루종일 집에만 있는 집돌이 입니다</a:t>
            </a:r>
            <a:r>
              <a:rPr lang="en-US" altLang="ko-KR"/>
              <a:t>. </a:t>
            </a:r>
            <a:r>
              <a:rPr lang="ko-KR" altLang="en-US"/>
              <a:t>그는 옷과 액세서리에 관심이 많아 항상 핸드폰을 들고 집 안 곳곳에서 웹 서치를 합니다</a:t>
            </a:r>
            <a:r>
              <a:rPr lang="en-US" altLang="ko-KR"/>
              <a:t>.</a:t>
            </a:r>
            <a:r>
              <a:rPr lang="ko-KR" altLang="en-US"/>
              <a:t>권지용씨는 주로 핸드폰으로 웹 서치를 하다보니 모바일 창보다 큰 브라우저가 뜨면 불편함을 느끼곤 합니다</a:t>
            </a:r>
            <a:r>
              <a:rPr lang="en-US" altLang="ko-KR"/>
              <a:t>. </a:t>
            </a:r>
            <a:r>
              <a:rPr lang="ko-KR" altLang="en-US"/>
              <a:t>지용씨는 그러다 보니 한눈에 들어오는 홈페이지를 찾아 편리함을 느끼고 있습니다</a:t>
            </a:r>
            <a:r>
              <a:rPr lang="en-US" altLang="ko-KR"/>
              <a:t>. </a:t>
            </a:r>
            <a:r>
              <a:rPr lang="ko-KR" altLang="en-US"/>
              <a:t>지용씨의 올해 목표는 최근 </a:t>
            </a:r>
            <a:r>
              <a:rPr lang="en-US" altLang="ko-KR"/>
              <a:t>3</a:t>
            </a:r>
            <a:r>
              <a:rPr lang="ko-KR" altLang="en-US"/>
              <a:t>년 만난 여자친구와 결혼 할 프로포즈 반지를 찾고 프로포즈 하는것 입니다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6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93" y="1498033"/>
            <a:ext cx="4960776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그룹 4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6" name="직사각형 5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페르소나 도출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85309" y="1044566"/>
            <a:ext cx="5561044" cy="56323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박수진</a:t>
            </a:r>
            <a:endParaRPr lang="en-US" altLang="ko-KR" dirty="0" smtClean="0"/>
          </a:p>
          <a:p>
            <a:r>
              <a:rPr lang="ko-KR" altLang="en-US" dirty="0" smtClean="0"/>
              <a:t>나이 </a:t>
            </a:r>
            <a:r>
              <a:rPr lang="en-US" altLang="ko-KR" dirty="0" smtClean="0"/>
              <a:t>: 26</a:t>
            </a:r>
            <a:r>
              <a:rPr lang="ko-KR" altLang="en-US" dirty="0" smtClean="0"/>
              <a:t>살</a:t>
            </a:r>
            <a:endParaRPr lang="en-US" altLang="ko-KR" dirty="0" smtClean="0"/>
          </a:p>
          <a:p>
            <a:r>
              <a:rPr lang="ko-KR" altLang="en-US" dirty="0" smtClean="0"/>
              <a:t>취미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인터넷 쇼핑몰 웹 </a:t>
            </a:r>
            <a:r>
              <a:rPr lang="ko-KR" altLang="en-US" dirty="0" err="1" smtClean="0"/>
              <a:t>서치</a:t>
            </a:r>
            <a:endParaRPr lang="en-US" altLang="ko-KR" dirty="0" smtClean="0"/>
          </a:p>
          <a:p>
            <a:r>
              <a:rPr lang="ko-KR" altLang="en-US" dirty="0" smtClean="0"/>
              <a:t>특기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instargram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r>
              <a:rPr lang="ko-KR" altLang="en-US" dirty="0" smtClean="0"/>
              <a:t>직업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인플루언서</a:t>
            </a:r>
            <a:endParaRPr lang="en-US" altLang="ko-KR" dirty="0" smtClean="0"/>
          </a:p>
          <a:p>
            <a:r>
              <a:rPr lang="ko-KR" altLang="en-US" dirty="0" smtClean="0"/>
              <a:t>주요 관심 사항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요즘 뜨는 브랜드</a:t>
            </a:r>
            <a:endParaRPr lang="en-US" altLang="ko-KR" dirty="0" smtClean="0"/>
          </a:p>
          <a:p>
            <a:endParaRPr lang="en-US" altLang="ko-KR" dirty="0"/>
          </a:p>
          <a:p>
            <a:pPr fontAlgn="base"/>
            <a:r>
              <a:rPr lang="ko-KR" altLang="en-US" dirty="0" err="1"/>
              <a:t>박수진씨는</a:t>
            </a:r>
            <a:r>
              <a:rPr lang="ko-KR" altLang="en-US" dirty="0"/>
              <a:t> </a:t>
            </a:r>
            <a:r>
              <a:rPr lang="ko-KR" altLang="en-US" dirty="0" err="1"/>
              <a:t>팔로워수</a:t>
            </a:r>
            <a:r>
              <a:rPr lang="ko-KR" altLang="en-US" dirty="0"/>
              <a:t> </a:t>
            </a:r>
            <a:r>
              <a:rPr lang="en-US" altLang="ko-KR" dirty="0"/>
              <a:t>25</a:t>
            </a:r>
            <a:r>
              <a:rPr lang="ko-KR" altLang="en-US" dirty="0"/>
              <a:t>만명 </a:t>
            </a:r>
            <a:r>
              <a:rPr lang="ko-KR" altLang="en-US" dirty="0" err="1"/>
              <a:t>인플루언서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그는 남자친구랑 </a:t>
            </a:r>
            <a:r>
              <a:rPr lang="ko-KR" altLang="en-US" dirty="0" err="1"/>
              <a:t>만난지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일이 되었으며</a:t>
            </a:r>
            <a:r>
              <a:rPr lang="en-US" altLang="ko-KR" dirty="0"/>
              <a:t>, </a:t>
            </a:r>
            <a:r>
              <a:rPr lang="ko-KR" altLang="en-US" dirty="0"/>
              <a:t>집에서 자신이 착용 하는 악세사리들을 </a:t>
            </a:r>
            <a:r>
              <a:rPr lang="ko-KR" altLang="en-US" dirty="0" err="1"/>
              <a:t>인스타에</a:t>
            </a:r>
            <a:r>
              <a:rPr lang="ko-KR" altLang="en-US" dirty="0"/>
              <a:t> 업로드 </a:t>
            </a:r>
            <a:r>
              <a:rPr lang="ko-KR" altLang="en-US" dirty="0" err="1"/>
              <a:t>하는것을</a:t>
            </a:r>
            <a:r>
              <a:rPr lang="ko-KR" altLang="en-US" dirty="0"/>
              <a:t> 좋아하고</a:t>
            </a:r>
            <a:r>
              <a:rPr lang="en-US" altLang="ko-KR" dirty="0"/>
              <a:t>, </a:t>
            </a:r>
            <a:r>
              <a:rPr lang="ko-KR" altLang="en-US" dirty="0"/>
              <a:t>건강을 생각하는 라이프스타일을 가지고 있으며</a:t>
            </a:r>
            <a:r>
              <a:rPr lang="en-US" altLang="ko-KR" dirty="0"/>
              <a:t>, </a:t>
            </a:r>
            <a:r>
              <a:rPr lang="ko-KR" altLang="en-US" dirty="0"/>
              <a:t>이미 다양한 온라인 서비스 이용 경험을 가지고 있습니다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그는 다양한 정보를 제공할 수 있는 빠르고 효율적인 환경을 찾고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언제든지 자신이 필요한 것을 모바일로 통해 빠르게 해결 하고자 합니다</a:t>
            </a:r>
            <a:r>
              <a:rPr lang="en-US" altLang="ko-KR" dirty="0"/>
              <a:t>. </a:t>
            </a:r>
            <a:r>
              <a:rPr lang="ko-KR" altLang="en-US" dirty="0" err="1"/>
              <a:t>수진씨의</a:t>
            </a:r>
            <a:r>
              <a:rPr lang="ko-KR" altLang="en-US" dirty="0"/>
              <a:t> 이전 온라인 경험을 토대로 볼 때</a:t>
            </a:r>
            <a:r>
              <a:rPr lang="en-US" altLang="ko-KR" dirty="0"/>
              <a:t>, </a:t>
            </a:r>
            <a:r>
              <a:rPr lang="ko-KR" altLang="en-US" dirty="0"/>
              <a:t>그는 지식이 풍부하지만 호기심이 많은데요</a:t>
            </a:r>
            <a:r>
              <a:rPr lang="en-US" altLang="ko-KR" dirty="0"/>
              <a:t>. </a:t>
            </a:r>
            <a:r>
              <a:rPr lang="ko-KR" altLang="en-US" dirty="0"/>
              <a:t>따라서 업체들을 비교하여 정보에 기반한 구매 결정을 내립니다</a:t>
            </a:r>
            <a:r>
              <a:rPr lang="en-US" altLang="ko-KR" dirty="0"/>
              <a:t>. </a:t>
            </a:r>
            <a:r>
              <a:rPr lang="ko-KR" altLang="en-US" dirty="0"/>
              <a:t>그는 또한 한 눈에 정보를 보는 것을 좋아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22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4" y="1142684"/>
            <a:ext cx="3877417" cy="343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9" name="직사각형 8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참고용 그래픽 자료</a:t>
              </a:r>
              <a:endParaRPr lang="ko-KR" alt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92" y="3682552"/>
            <a:ext cx="3600000" cy="2668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13764" y="3703569"/>
            <a:ext cx="4464713" cy="262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68" y="1142684"/>
            <a:ext cx="4081155" cy="282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0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1873" y="0"/>
            <a:ext cx="12192000" cy="895325"/>
            <a:chOff x="0" y="1"/>
            <a:chExt cx="12192000" cy="895325"/>
          </a:xfrm>
        </p:grpSpPr>
        <p:sp>
          <p:nvSpPr>
            <p:cNvPr id="6" name="직사각형 5"/>
            <p:cNvSpPr/>
            <p:nvPr/>
          </p:nvSpPr>
          <p:spPr>
            <a:xfrm>
              <a:off x="0" y="1"/>
              <a:ext cx="12192000" cy="873530"/>
            </a:xfrm>
            <a:prstGeom prst="rect">
              <a:avLst/>
            </a:prstGeom>
            <a:solidFill>
              <a:srgbClr val="2B55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3298767" y="13352"/>
              <a:ext cx="6343996" cy="88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dirty="0" smtClean="0"/>
                <a:t>와이어 프레임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4" y="1371598"/>
            <a:ext cx="2325901" cy="50375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77" y="1138169"/>
            <a:ext cx="1574550" cy="5270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5998" y="11381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78420" y="11381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0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666</Words>
  <Application>Microsoft Office PowerPoint</Application>
  <PresentationFormat>와이드스크린</PresentationFormat>
  <Paragraphs>94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</dc:title>
  <dc:creator>EZEN</dc:creator>
  <cp:lastModifiedBy>EZEN</cp:lastModifiedBy>
  <cp:revision>43</cp:revision>
  <dcterms:created xsi:type="dcterms:W3CDTF">2023-03-14T02:02:51Z</dcterms:created>
  <dcterms:modified xsi:type="dcterms:W3CDTF">2023-03-17T06:23:09Z</dcterms:modified>
</cp:coreProperties>
</file>